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86" r:id="rId7"/>
    <p:sldId id="327" r:id="rId8"/>
    <p:sldId id="328" r:id="rId9"/>
    <p:sldId id="305" r:id="rId10"/>
    <p:sldId id="289" r:id="rId11"/>
    <p:sldId id="329" r:id="rId12"/>
    <p:sldId id="330" r:id="rId13"/>
    <p:sldId id="300" r:id="rId14"/>
    <p:sldId id="323" r:id="rId15"/>
    <p:sldId id="324" r:id="rId16"/>
    <p:sldId id="326" r:id="rId17"/>
    <p:sldId id="332" r:id="rId18"/>
    <p:sldId id="301" r:id="rId19"/>
    <p:sldId id="290" r:id="rId20"/>
    <p:sldId id="325" r:id="rId21"/>
    <p:sldId id="322" r:id="rId22"/>
    <p:sldId id="303" r:id="rId23"/>
    <p:sldId id="304" r:id="rId24"/>
    <p:sldId id="310" r:id="rId25"/>
    <p:sldId id="333" r:id="rId26"/>
    <p:sldId id="312" r:id="rId27"/>
    <p:sldId id="313" r:id="rId28"/>
    <p:sldId id="314" r:id="rId29"/>
    <p:sldId id="315" r:id="rId30"/>
    <p:sldId id="316" r:id="rId31"/>
    <p:sldId id="320" r:id="rId32"/>
    <p:sldId id="321" r:id="rId33"/>
    <p:sldId id="306" r:id="rId34"/>
    <p:sldId id="331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MOUHAMED AZIZ  FOUDHAILI" initials="MAF" lastIdx="2" clrIdx="3">
    <p:extLst>
      <p:ext uri="{19B8F6BF-5375-455C-9EA6-DF929625EA0E}">
        <p15:presenceInfo xmlns:p15="http://schemas.microsoft.com/office/powerpoint/2012/main" userId="MOUHAMED AZIZ  FOUDHAI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 autoAdjust="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1FB9C-A912-A922-3A56-60D79ED20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02B53-4960-E779-4862-13F053D8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49A077-8DA5-18BD-6525-B605FC7D0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DC2CD-5C77-0C40-7AE9-A401EC927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04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99F73-447D-B054-F707-F82F83D5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BE4841-D75C-5B9E-7BC4-C1108A680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D72FF-E9DD-4D35-B0DE-AD8DCAF2A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80987-EB82-6CC7-E319-C7A3D6C64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67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3D4CA-DBF9-740E-030A-DA607E15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29784-C75E-E4D0-4D83-B26808B40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D7F6C-5DBA-649C-6DA8-E7BD57A60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D4A9A-480A-95F7-6888-AE4A451A1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38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AFC1F-6B2D-A592-BD99-1C0C30F3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BE95E-97D0-743E-6FBF-C0CCCAEB5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87259-61BE-5237-7C33-995C673DB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93AFE-3477-C364-5494-37CD405B5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6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99AFC-0A76-0803-E583-83489A73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BACBB-9BCB-80EB-B2C9-C30417539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0057B-29E7-5008-89EA-16EF55E71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D3508-AC97-B953-A259-C13759214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41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5460E-CD9C-4253-81E4-AE7ED5087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E0C39-A8FA-7F74-AF7D-3D9ADC014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F8BA7-E134-A0D1-E572-D3F7FEAD6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4013B-3F56-2810-7A1D-6258A5BAE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88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FA29-ACCE-E2E5-6B9B-E1863C57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AED6A-351D-EA16-FD1A-8CD2A976B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39BBD-CC4F-AE44-2D4B-78D367B46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5996E-292E-F7E4-BF75-D4F9B93A3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1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3A3E-498D-94BA-C5C5-E5B385C3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5D7F8-9143-9344-27E5-804926B89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42A74-FF04-4A07-647B-8EBEFB394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51366-4A14-9F39-6E90-73B4AF2B0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43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74E45-F066-3712-1241-8F714E833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B612D-8006-FFE2-5EE1-626C600EE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CFE5F-E9FD-4AE5-BFDE-EEF09C7B2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BBEA7-07E8-676F-F488-039C66E8A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52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40D0-A87D-65AF-40C6-3A27B3808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5541B5-474C-F4FA-ACB6-BBA2C0F8D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202EC-52A5-55DA-4293-D5891C171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417CC-F5C6-C70A-4312-51BCF8F09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5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2091E-6A60-0421-2F33-B847B6F3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6D5D8-ED3A-7399-AAE6-905CF84E1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01A59-FF15-1F1C-E19D-FAC9D7619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D590B-6549-58EA-D90B-BF9FF37EB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DC217-DF71-1A49-B3EA-559F1F43B0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625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2D27-6EE1-032C-C5EF-41CF3F4B1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32ADC-2BDE-AA1D-69AE-C151A47C6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EAF54-787F-D6B4-1E15-FBE77799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2BAA1-65BE-37AE-287D-920F7E457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2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4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99CC9-1DCA-43C6-8BD1-237DC50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D12E6-0F3B-5A44-40AD-A361A039A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975E4-B20C-23D0-383B-1D6E9F677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1EC7F-A162-E233-2C82-0F9F86AD2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4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6ADAA-D089-65BB-08DF-DFE9C036F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E3C67-2326-022F-05CB-948CC2B4B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76033-E17F-4FDE-C816-6834AF9DA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CFC50-8F96-30FE-9B9A-7B94DD624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18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1" r:id="rId4"/>
    <p:sldLayoutId id="2147483659" r:id="rId5"/>
    <p:sldLayoutId id="2147483668" r:id="rId6"/>
    <p:sldLayoutId id="2147483669" r:id="rId7"/>
    <p:sldLayoutId id="2147483677" r:id="rId8"/>
    <p:sldLayoutId id="2147483661" r:id="rId9"/>
    <p:sldLayoutId id="2147483666" r:id="rId1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38" y="1667591"/>
            <a:ext cx="11985523" cy="2966891"/>
          </a:xfrm>
        </p:spPr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FreeConnect</a:t>
            </a:r>
            <a:r>
              <a:rPr lang="en-US" dirty="0"/>
              <a:t>": freelance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7A200-F79D-AA9E-5A70-C0F6BBEAF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38" y="973885"/>
            <a:ext cx="3309473" cy="1387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4FEE9-626D-EE71-4A1D-668338BAE511}"/>
              </a:ext>
            </a:extLst>
          </p:cNvPr>
          <p:cNvSpPr txBox="1"/>
          <p:nvPr/>
        </p:nvSpPr>
        <p:spPr>
          <a:xfrm>
            <a:off x="6725264" y="4780333"/>
            <a:ext cx="51226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Defended on: May 8, 2025</a:t>
            </a:r>
            <a:br>
              <a:rPr lang="en-US" sz="2000" b="1" dirty="0"/>
            </a:br>
            <a:r>
              <a:rPr lang="en-US" sz="2000" b="1" dirty="0"/>
              <a:t>Before the jury members:</a:t>
            </a:r>
            <a:br>
              <a:rPr lang="en-US" sz="2000" b="1" dirty="0"/>
            </a:br>
            <a:r>
              <a:rPr lang="en-US" sz="2000" b="1" dirty="0"/>
              <a:t>Mrs.</a:t>
            </a:r>
            <a:r>
              <a:rPr lang="fr-FR" sz="2000" b="1" dirty="0"/>
              <a:t> </a:t>
            </a:r>
            <a:r>
              <a:rPr lang="fr-FR" sz="2000" b="1" dirty="0" err="1"/>
              <a:t>Zoulel</a:t>
            </a:r>
            <a:r>
              <a:rPr lang="fr-FR" sz="2000" b="1" dirty="0"/>
              <a:t> </a:t>
            </a:r>
            <a:r>
              <a:rPr lang="fr-FR" sz="2000" b="1" dirty="0" err="1"/>
              <a:t>Kouki</a:t>
            </a:r>
            <a:r>
              <a:rPr lang="en-US" sz="2000" b="1" dirty="0"/>
              <a:t>  : President</a:t>
            </a:r>
            <a:br>
              <a:rPr lang="en-US" sz="2000" b="1" dirty="0"/>
            </a:br>
            <a:r>
              <a:rPr lang="en-US" sz="2000" b="1" dirty="0"/>
              <a:t>Mrs. Emna Souissi : Supervisor</a:t>
            </a:r>
          </a:p>
          <a:p>
            <a:endParaRPr lang="en-US" sz="2400" b="1" dirty="0"/>
          </a:p>
          <a:p>
            <a:r>
              <a:rPr lang="en-US" sz="1400" b="1" dirty="0"/>
              <a:t>Academic year: 2024/2025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B47E6-FC05-8B2C-A544-042CB759E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65070"/>
            <a:ext cx="1258528" cy="1196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1F69C-4867-9251-07A9-BD696B7B98DE}"/>
              </a:ext>
            </a:extLst>
          </p:cNvPr>
          <p:cNvSpPr txBox="1"/>
          <p:nvPr/>
        </p:nvSpPr>
        <p:spPr>
          <a:xfrm>
            <a:off x="2084439" y="196645"/>
            <a:ext cx="3309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Tunisian Republic</a:t>
            </a:r>
            <a:br>
              <a:rPr lang="en-US" sz="1200" dirty="0"/>
            </a:br>
            <a:r>
              <a:rPr lang="en-US" sz="1200" dirty="0"/>
              <a:t>Ministry of Higher Education and Scientific Research</a:t>
            </a:r>
            <a:br>
              <a:rPr lang="en-US" sz="1200" dirty="0"/>
            </a:br>
            <a:r>
              <a:rPr lang="en-US" sz="1200" dirty="0"/>
              <a:t>University of Tunis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1B18CE-4476-E1CF-A84B-9489F619B0D5}"/>
              </a:ext>
            </a:extLst>
          </p:cNvPr>
          <p:cNvSpPr txBox="1"/>
          <p:nvPr/>
        </p:nvSpPr>
        <p:spPr>
          <a:xfrm>
            <a:off x="2516697" y="4840448"/>
            <a:ext cx="3305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Presented</a:t>
            </a:r>
            <a:r>
              <a:rPr lang="fr-FR" dirty="0"/>
              <a:t> by:</a:t>
            </a:r>
          </a:p>
          <a:p>
            <a:r>
              <a:rPr lang="fr-FR" dirty="0"/>
              <a:t>Mohamed Aziz </a:t>
            </a:r>
            <a:r>
              <a:rPr lang="fr-FR" dirty="0" err="1"/>
              <a:t>Ouerfelli</a:t>
            </a:r>
            <a:endParaRPr lang="fr-FR" dirty="0"/>
          </a:p>
          <a:p>
            <a:r>
              <a:rPr lang="fr-FR" dirty="0"/>
              <a:t>Mouhamed Aziz </a:t>
            </a:r>
            <a:r>
              <a:rPr lang="fr-FR" dirty="0" err="1"/>
              <a:t>Foudhaili</a:t>
            </a:r>
            <a:endParaRPr lang="fr-FR" dirty="0"/>
          </a:p>
          <a:p>
            <a:r>
              <a:rPr lang="fr-FR" dirty="0"/>
              <a:t>Mahjoub ben </a:t>
            </a:r>
            <a:r>
              <a:rPr lang="fr-FR" dirty="0" err="1"/>
              <a:t>Gaied</a:t>
            </a:r>
            <a:r>
              <a:rPr lang="fr-FR" dirty="0"/>
              <a:t> </a:t>
            </a:r>
            <a:r>
              <a:rPr lang="fr-FR" dirty="0" err="1"/>
              <a:t>Hassine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199BE-E8BE-85EE-D38B-469CFC5E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E39B-CEF0-C74D-95C8-4DF21391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94" y="1371600"/>
            <a:ext cx="6210044" cy="4114800"/>
          </a:xfrm>
        </p:spPr>
        <p:txBody>
          <a:bodyPr/>
          <a:lstStyle/>
          <a:p>
            <a:r>
              <a:rPr lang="en-US" dirty="0"/>
              <a:t>III. Analysis </a:t>
            </a:r>
            <a:br>
              <a:rPr lang="en-US" dirty="0"/>
            </a:br>
            <a:r>
              <a:rPr lang="en-US" dirty="0"/>
              <a:t>and Architecture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F4DE81-DAF5-4F28-44E0-19B7D12C3E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364" r="19364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23F46-519E-3289-20F7-D400412A4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88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CF2AE6-64F8-EAC8-6A5A-17E568515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33315"/>
              </p:ext>
            </p:extLst>
          </p:nvPr>
        </p:nvGraphicFramePr>
        <p:xfrm>
          <a:off x="2523612" y="1880993"/>
          <a:ext cx="8128000" cy="40792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51510">
                  <a:extLst>
                    <a:ext uri="{9D8B030D-6E8A-4147-A177-3AD203B41FA5}">
                      <a16:colId xmlns:a16="http://schemas.microsoft.com/office/drawing/2014/main" val="2719275338"/>
                    </a:ext>
                  </a:extLst>
                </a:gridCol>
                <a:gridCol w="5676490">
                  <a:extLst>
                    <a:ext uri="{9D8B030D-6E8A-4147-A177-3AD203B41FA5}">
                      <a16:colId xmlns:a16="http://schemas.microsoft.com/office/drawing/2014/main" val="3676956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 of the entity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10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36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Freelancer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freelancers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0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54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companies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78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projects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6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proposals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943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61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messages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99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payments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8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Gathers information about notifications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12379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AD7D956-AB74-315B-D843-5E21A099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540" y="498893"/>
            <a:ext cx="8704920" cy="890487"/>
          </a:xfrm>
        </p:spPr>
        <p:txBody>
          <a:bodyPr anchor="b">
            <a:normAutofit/>
          </a:bodyPr>
          <a:lstStyle/>
          <a:p>
            <a:r>
              <a:rPr lang="en-US" dirty="0"/>
              <a:t>List of Entities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9DA7D6-A9A6-AE9A-3371-111A207F9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7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342013-A246-D6E9-1CC7-BB4C8F4F2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789688"/>
              </p:ext>
            </p:extLst>
          </p:nvPr>
        </p:nvGraphicFramePr>
        <p:xfrm>
          <a:off x="2543277" y="1538187"/>
          <a:ext cx="8127999" cy="482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69741521"/>
                    </a:ext>
                  </a:extLst>
                </a:gridCol>
                <a:gridCol w="3655415">
                  <a:extLst>
                    <a:ext uri="{9D8B030D-6E8A-4147-A177-3AD203B41FA5}">
                      <a16:colId xmlns:a16="http://schemas.microsoft.com/office/drawing/2014/main" val="67475552"/>
                    </a:ext>
                  </a:extLst>
                </a:gridCol>
                <a:gridCol w="1763251">
                  <a:extLst>
                    <a:ext uri="{9D8B030D-6E8A-4147-A177-3AD203B41FA5}">
                      <a16:colId xmlns:a16="http://schemas.microsoft.com/office/drawing/2014/main" val="3378090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Cardinalities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70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- Project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0,n – 1,1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5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Belong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- Company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 – 1,n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40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Freelancer - Project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0,n – 0,n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83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Freelancer - Project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1,n – 1,n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0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Receive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-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0,n – 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309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-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1,n – 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6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- Message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0,n – 1,1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624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Receiv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-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0,n – 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36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Freelancer - Skill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1,n – 0,n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16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Concern1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Notification -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0,n – 1,1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48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Concern2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Notification -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0,n – 1,1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55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Concern3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Notification - Message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0,n – 1,1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5157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EFCFC31-ED6A-5778-AA56-DA84504A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540" y="498893"/>
            <a:ext cx="8704920" cy="890487"/>
          </a:xfrm>
        </p:spPr>
        <p:txBody>
          <a:bodyPr anchor="b">
            <a:normAutofit/>
          </a:bodyPr>
          <a:lstStyle/>
          <a:p>
            <a:r>
              <a:rPr lang="en-US" dirty="0"/>
              <a:t>List of Relations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85C21-5FF8-81D6-18E4-4534E6194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68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FDAC69-14F0-7C5E-7298-0C64780C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1ABF04-47C4-A10F-6828-229533A97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4432494"/>
          </a:xfrm>
        </p:spPr>
        <p:txBody>
          <a:bodyPr>
            <a:normAutofit/>
          </a:bodyPr>
          <a:lstStyle/>
          <a:p>
            <a:r>
              <a:rPr lang="en-US" dirty="0"/>
              <a:t>• A user can be a client or a freelancer.</a:t>
            </a:r>
          </a:p>
          <a:p>
            <a:r>
              <a:rPr lang="en-US" dirty="0"/>
              <a:t>• A client can post multiple projects.</a:t>
            </a:r>
          </a:p>
          <a:p>
            <a:r>
              <a:rPr lang="en-US" dirty="0"/>
              <a:t>• A freelancer can submit multiple proposals.</a:t>
            </a:r>
          </a:p>
          <a:p>
            <a:r>
              <a:rPr lang="en-US" dirty="0"/>
              <a:t>• A project can receive multiple proposals.</a:t>
            </a:r>
          </a:p>
          <a:p>
            <a:r>
              <a:rPr lang="en-US" dirty="0"/>
              <a:t>• An accepted proposal generates a single payment.</a:t>
            </a:r>
          </a:p>
          <a:p>
            <a:r>
              <a:rPr lang="en-US" dirty="0"/>
              <a:t>• A completed project receives an evaluation from the client.</a:t>
            </a:r>
          </a:p>
          <a:p>
            <a:r>
              <a:rPr lang="en-US" dirty="0"/>
              <a:t>• A notification is sent for every new proposal, payment, or message.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239B89-557E-44B8-0271-681A46C54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0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B9C9-3274-FEDE-4433-B360D35C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65" y="-496520"/>
            <a:ext cx="9779183" cy="1570038"/>
          </a:xfrm>
        </p:spPr>
        <p:txBody>
          <a:bodyPr anchor="b">
            <a:normAutofit/>
          </a:bodyPr>
          <a:lstStyle/>
          <a:p>
            <a:r>
              <a:rPr lang="en-US" dirty="0"/>
              <a:t>Conceptual Data Model</a:t>
            </a:r>
          </a:p>
        </p:txBody>
      </p:sp>
      <p:pic>
        <p:nvPicPr>
          <p:cNvPr id="9" name="Content Placeholder 8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59A63A1-BAEF-F40E-CC52-A08D04763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688" y="1073518"/>
            <a:ext cx="9123903" cy="5611200"/>
          </a:xfrm>
          <a:noFill/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22C7D4-9200-0FC7-FBFA-9F310D365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5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CB1F9-9F2C-A0C6-C121-12D44593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68F6-1B9D-9BC2-3ED2-D7F6417B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33" y="1656736"/>
            <a:ext cx="6739105" cy="4114800"/>
          </a:xfrm>
        </p:spPr>
        <p:txBody>
          <a:bodyPr/>
          <a:lstStyle/>
          <a:p>
            <a:r>
              <a:rPr lang="en-US" dirty="0"/>
              <a:t>IV. Implementation and Data Insertion</a:t>
            </a:r>
            <a:br>
              <a:rPr lang="en-US" dirty="0"/>
            </a:b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04EE7EBE-0A39-E12C-6C5A-950F1372E8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1079" b="31079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F1382-1063-CF9F-5F6B-E9A33BB3E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0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1653371"/>
          </a:xfrm>
        </p:spPr>
        <p:txBody>
          <a:bodyPr/>
          <a:lstStyle/>
          <a:p>
            <a:r>
              <a:rPr lang="en-US" dirty="0"/>
              <a:t>Generated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23984"/>
            <a:ext cx="10110107" cy="358040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USERS (</a:t>
            </a:r>
            <a:r>
              <a:rPr lang="en-US" sz="2400" b="1" dirty="0"/>
              <a:t>USER_ID</a:t>
            </a:r>
            <a:r>
              <a:rPr lang="en-US" sz="2400" dirty="0"/>
              <a:t>, NAME, USER_LAST_NAME, USER_EMAIL, USER_LOCATION, USER_BIRTHDAY, USER_PASSWORD, USER_NUM_TEL, USER_PHOTO)</a:t>
            </a:r>
          </a:p>
          <a:p>
            <a:endParaRPr lang="en-US" sz="2400" dirty="0"/>
          </a:p>
          <a:p>
            <a:r>
              <a:rPr lang="en-US" sz="2400" dirty="0"/>
              <a:t>PROJECT (</a:t>
            </a:r>
            <a:r>
              <a:rPr lang="en-US" sz="2400" b="1" dirty="0"/>
              <a:t>PROJECT_ID</a:t>
            </a:r>
            <a:r>
              <a:rPr lang="en-US" sz="2400" dirty="0"/>
              <a:t>, USER_ID#, PROJECT_TITLE, PROJECT_DESCRIPTION, PROJECT_BUDGET, PROJECT_STATUS, PROJECT_DEADLINE, PROJECT_STARTDATE)</a:t>
            </a:r>
          </a:p>
          <a:p>
            <a:endParaRPr lang="en-US" sz="2400" dirty="0"/>
          </a:p>
          <a:p>
            <a:r>
              <a:rPr lang="en-US" sz="2400" dirty="0"/>
              <a:t>PROPOSAL (</a:t>
            </a:r>
            <a:r>
              <a:rPr lang="en-US" sz="2400" b="1" dirty="0"/>
              <a:t>PROPOSAL_ID</a:t>
            </a:r>
            <a:r>
              <a:rPr lang="en-US" sz="2400" dirty="0"/>
              <a:t>, PROJECT_ID#, FREELANCER_ID#, NOTIFICATION_ID#, PROPOSAL_AMOUNT, PROPOSAL_DEADLINE, PROPOSAL_STATUS, PROPOSAL_DATE, PROPOSAL_TEXT)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56E715-E3FE-DD19-EAE2-1D8B0D4BA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E193-5FA6-90E3-F420-79AFFA4C1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387213"/>
            <a:ext cx="11041625" cy="433426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CUSTOMER (</a:t>
            </a:r>
            <a:r>
              <a:rPr lang="en-US" sz="2200" b="1" dirty="0"/>
              <a:t>USER_ID</a:t>
            </a:r>
            <a:r>
              <a:rPr lang="en-US" sz="2200" dirty="0"/>
              <a:t>, COMPANY_ID#, NAME, USER_LAST_NAME, USER_EMAIL, USER_LOCATION, USER_BIRTHDAY, USER_PASSWORD, USER_NUM_TEL, USER_PHOTO)</a:t>
            </a:r>
          </a:p>
          <a:p>
            <a:endParaRPr lang="en-US" sz="2200" dirty="0"/>
          </a:p>
          <a:p>
            <a:r>
              <a:rPr lang="en-US" sz="2200" dirty="0"/>
              <a:t>FREELANCER (</a:t>
            </a:r>
            <a:r>
              <a:rPr lang="en-US" sz="2200" b="1" dirty="0"/>
              <a:t>USER_ID</a:t>
            </a:r>
            <a:r>
              <a:rPr lang="en-US" sz="2200" dirty="0"/>
              <a:t>, NAME, USER_LAST_NAME, USER_EMAIL, USER_LOCATION, USER_BIRTHDAY, USER_PASSWORD, USER_NUM_TEL, USER_PHOTO, FREE_PORTFOLIO_LINK, FREE_HOURLY_RATE, FREE_EXPERIENCE, FREE_STATUS, FREE_LEVEL)</a:t>
            </a:r>
          </a:p>
          <a:p>
            <a:endParaRPr lang="en-US" sz="2200" dirty="0"/>
          </a:p>
          <a:p>
            <a:r>
              <a:rPr lang="en-US" sz="2200" dirty="0"/>
              <a:t>COMPANY (</a:t>
            </a:r>
            <a:r>
              <a:rPr lang="en-US" sz="2200" b="1" dirty="0"/>
              <a:t>COMPANY_ID</a:t>
            </a:r>
            <a:r>
              <a:rPr lang="en-US" sz="2200" dirty="0"/>
              <a:t>, COMPANY_NAME, COMPANY_INDUSTRY)</a:t>
            </a:r>
          </a:p>
          <a:p>
            <a:endParaRPr lang="en-US" sz="2200" dirty="0"/>
          </a:p>
          <a:p>
            <a:r>
              <a:rPr lang="en-US" sz="2200" dirty="0"/>
              <a:t>SKILL (</a:t>
            </a:r>
            <a:r>
              <a:rPr lang="en-US" sz="2200" b="1" dirty="0"/>
              <a:t>SKILL_ID</a:t>
            </a:r>
            <a:r>
              <a:rPr lang="en-US" sz="2200" dirty="0"/>
              <a:t>, SKILL_NAME)</a:t>
            </a:r>
          </a:p>
          <a:p>
            <a:endParaRPr lang="en-US" sz="2200" dirty="0"/>
          </a:p>
          <a:p>
            <a:r>
              <a:rPr lang="en-US" sz="2200" dirty="0"/>
              <a:t>HAS_A (</a:t>
            </a:r>
            <a:r>
              <a:rPr lang="en-US" sz="2200" b="1" dirty="0"/>
              <a:t>SKILL_ID#</a:t>
            </a:r>
            <a:r>
              <a:rPr lang="en-US" sz="2200" dirty="0"/>
              <a:t>, </a:t>
            </a:r>
            <a:r>
              <a:rPr lang="en-US" sz="2200" b="1" dirty="0"/>
              <a:t>USER_ID#</a:t>
            </a:r>
            <a:r>
              <a:rPr lang="en-US" sz="2200" dirty="0"/>
              <a:t>)  </a:t>
            </a:r>
          </a:p>
          <a:p>
            <a:endParaRPr lang="en-US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6DD8734-9BC1-5272-67A7-CADFC153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1653371"/>
          </a:xfrm>
        </p:spPr>
        <p:txBody>
          <a:bodyPr/>
          <a:lstStyle/>
          <a:p>
            <a:r>
              <a:rPr lang="en-US" dirty="0"/>
              <a:t>Generated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EE325-34E8-18D8-555C-B4CBBE5EB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3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C8A8E5-F105-C028-0AB0-CB52D3673E0B}"/>
              </a:ext>
            </a:extLst>
          </p:cNvPr>
          <p:cNvSpPr txBox="1"/>
          <p:nvPr/>
        </p:nvSpPr>
        <p:spPr>
          <a:xfrm>
            <a:off x="609600" y="1457023"/>
            <a:ext cx="115824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NOTIFICATION (</a:t>
            </a:r>
            <a:r>
              <a:rPr lang="en-US" sz="2000" b="1" dirty="0"/>
              <a:t>NOTIFICATION_ID</a:t>
            </a:r>
            <a:r>
              <a:rPr lang="en-US" sz="2000" dirty="0"/>
              <a:t>, NOTIFICATION_TYPE, NOTIFICATION_CONTENT, NOTIFICATION_STATUS, NOTIFICATION_DATE)</a:t>
            </a:r>
          </a:p>
          <a:p>
            <a:endParaRPr lang="en-US" sz="2000" dirty="0"/>
          </a:p>
          <a:p>
            <a:r>
              <a:rPr lang="en-US" sz="2000" dirty="0"/>
              <a:t>MESSAGES (</a:t>
            </a:r>
            <a:r>
              <a:rPr lang="en-US" sz="2000" b="1" dirty="0"/>
              <a:t>MESSAGE_ID</a:t>
            </a:r>
            <a:r>
              <a:rPr lang="en-US" sz="2000" dirty="0"/>
              <a:t>, USER_ID#, RECEIVER_ID#, NOTIFICATION_ID#, MESSAGE_STATUS, MESSAGE_TEXT, SEND_DATE, RECEIV_DATE)</a:t>
            </a:r>
          </a:p>
          <a:p>
            <a:endParaRPr lang="en-US" sz="2000" dirty="0"/>
          </a:p>
          <a:p>
            <a:r>
              <a:rPr lang="en-US" sz="2000" dirty="0"/>
              <a:t>EVALUATION (</a:t>
            </a:r>
            <a:r>
              <a:rPr lang="en-US" sz="2000" b="1" dirty="0"/>
              <a:t>PROJECT_ID#</a:t>
            </a:r>
            <a:r>
              <a:rPr lang="en-US" sz="2000" dirty="0"/>
              <a:t>, </a:t>
            </a:r>
            <a:r>
              <a:rPr lang="en-US" sz="2000" b="1" dirty="0"/>
              <a:t>USER_ID#</a:t>
            </a:r>
            <a:r>
              <a:rPr lang="en-US" sz="2000" dirty="0"/>
              <a:t>, EVALUATION_SCORE, EVALUATION_COMMENT, EVALUATION_DATE)  </a:t>
            </a:r>
          </a:p>
          <a:p>
            <a:endParaRPr lang="en-US" sz="2000" dirty="0"/>
          </a:p>
          <a:p>
            <a:r>
              <a:rPr lang="en-US" sz="2000" dirty="0"/>
              <a:t>PAYMENT (</a:t>
            </a:r>
            <a:r>
              <a:rPr lang="en-US" sz="2000" b="1" dirty="0"/>
              <a:t>PAYMENT_ID</a:t>
            </a:r>
            <a:r>
              <a:rPr lang="en-US" sz="2000" dirty="0"/>
              <a:t>, PROJECT_ID#, NOTIFICATION_ID#, PAYMENT_AMOUNT, PAYMENT_DATE,</a:t>
            </a:r>
          </a:p>
          <a:p>
            <a:r>
              <a:rPr lang="en-US" sz="2000" dirty="0"/>
              <a:t> PAYMENT_METHOD, PAYMENT_STATUS)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WORK (</a:t>
            </a:r>
            <a:r>
              <a:rPr lang="en-US" sz="2000" b="1" dirty="0"/>
              <a:t>PROJECT_ID#</a:t>
            </a:r>
            <a:r>
              <a:rPr lang="en-US" sz="2000" dirty="0"/>
              <a:t>, </a:t>
            </a:r>
            <a:r>
              <a:rPr lang="en-US" sz="2000" b="1" dirty="0"/>
              <a:t>USER_ID#</a:t>
            </a:r>
            <a:r>
              <a:rPr lang="en-US" sz="2000" dirty="0"/>
              <a:t>) 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5A29D83-8F34-F0D4-8C16-25EF5657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1653371"/>
          </a:xfrm>
        </p:spPr>
        <p:txBody>
          <a:bodyPr/>
          <a:lstStyle/>
          <a:p>
            <a:r>
              <a:rPr lang="en-US" dirty="0"/>
              <a:t>Generated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0E224-00E5-837B-2F80-BA318623A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3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F180-1750-8EFE-F35D-03EF57C2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Populating the database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F02532-498D-2872-6896-2531AE036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358" y="2032477"/>
            <a:ext cx="7874925" cy="375415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125DE-BEE3-491C-5348-BE4462F6E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0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General context of the project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Analysis and Architecture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Implementation and Data Insertion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Database Querying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Web Application </a:t>
            </a:r>
            <a:r>
              <a:rPr lang="fr-FR" dirty="0" err="1"/>
              <a:t>Implementation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Conclusion and Perspective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EA405-C0AF-42A8-B577-1D3305C82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68" y="2198962"/>
            <a:ext cx="4549714" cy="12300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9790B-3B3A-C1D7-A3FC-72225069A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B6B1F-B6E2-8962-3E0E-7810C6F4A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5104-3DA8-C9B8-4022-77B964BD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635" y="1594897"/>
            <a:ext cx="6700367" cy="4094703"/>
          </a:xfrm>
        </p:spPr>
        <p:txBody>
          <a:bodyPr anchor="ctr">
            <a:normAutofit/>
          </a:bodyPr>
          <a:lstStyle/>
          <a:p>
            <a:r>
              <a:rPr lang="en-US" dirty="0"/>
              <a:t>V. Database Querying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0F2DB99E-B598-D63E-347D-669A3ECF47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769" r="33034"/>
          <a:stretch/>
        </p:blipFill>
        <p:spPr>
          <a:xfrm>
            <a:off x="7183438" y="1168400"/>
            <a:ext cx="4500562" cy="4521200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D60E3-2387-BB4A-036D-3C2B7506B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3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A5FEF-9782-557C-8ED9-4EC8F091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57EF-8501-A7CC-7DF3-52A5C62C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Database Querying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38B36-95E1-4888-6072-43DD79FF75B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2087561"/>
            <a:ext cx="5142872" cy="3890543"/>
          </a:xfrm>
        </p:spPr>
        <p:txBody>
          <a:bodyPr>
            <a:normAutofit/>
          </a:bodyPr>
          <a:lstStyle/>
          <a:p>
            <a:r>
              <a:rPr lang="en-US" sz="2400" b="1" dirty="0"/>
              <a:t>The list of all freelancers along with the skills they possess :</a:t>
            </a:r>
          </a:p>
          <a:p>
            <a:endParaRPr lang="en-US" sz="1900" b="1" dirty="0">
              <a:effectLst/>
            </a:endParaRPr>
          </a:p>
          <a:p>
            <a:endParaRPr lang="en-GB" sz="1900" b="1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SELECT</a:t>
            </a:r>
            <a:r>
              <a:rPr lang="en-GB" dirty="0">
                <a:effectLst/>
              </a:rPr>
              <a:t> F.NAME, S.SKILL_NAME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FROM</a:t>
            </a:r>
            <a:r>
              <a:rPr lang="en-GB" dirty="0">
                <a:effectLst/>
              </a:rPr>
              <a:t> FREELANCER F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JOIN</a:t>
            </a:r>
            <a:r>
              <a:rPr lang="en-GB" dirty="0">
                <a:effectLst/>
              </a:rPr>
              <a:t> HAS_A H </a:t>
            </a:r>
            <a:r>
              <a:rPr lang="en-GB" b="1" dirty="0">
                <a:effectLst/>
              </a:rPr>
              <a:t>ON</a:t>
            </a:r>
            <a:r>
              <a:rPr lang="en-GB" dirty="0">
                <a:effectLst/>
              </a:rPr>
              <a:t> F.USER_ID = H.USER_ID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JOIN</a:t>
            </a:r>
            <a:r>
              <a:rPr lang="en-GB" dirty="0">
                <a:effectLst/>
              </a:rPr>
              <a:t> SKILL S </a:t>
            </a:r>
            <a:r>
              <a:rPr lang="en-GB" b="1" dirty="0">
                <a:effectLst/>
              </a:rPr>
              <a:t>ON</a:t>
            </a:r>
            <a:r>
              <a:rPr lang="en-GB" dirty="0">
                <a:effectLst/>
              </a:rPr>
              <a:t> S.SKILL_ID = H.SKILL_ID</a:t>
            </a:r>
            <a:r>
              <a:rPr lang="en-GB" b="1" dirty="0">
                <a:effectLst/>
              </a:rPr>
              <a:t>;</a:t>
            </a:r>
            <a:endParaRPr lang="en-US" dirty="0"/>
          </a:p>
        </p:txBody>
      </p:sp>
      <p:pic>
        <p:nvPicPr>
          <p:cNvPr id="9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5F360-C379-9518-CFB4-FA09FE401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6" y="2087561"/>
            <a:ext cx="4288646" cy="389054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2193B-7556-9870-CD4F-516A68F4B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4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963E0-DC34-201D-F35D-1E080FE0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C93D-4BB7-EDE3-9F80-0DA26697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Database Querying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C10EA-BBC9-FEB7-F4CD-4AF9B91AE7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3" y="2087561"/>
            <a:ext cx="5655338" cy="3890543"/>
          </a:xfrm>
        </p:spPr>
        <p:txBody>
          <a:bodyPr>
            <a:normAutofit/>
          </a:bodyPr>
          <a:lstStyle/>
          <a:p>
            <a:r>
              <a:rPr lang="en-US" sz="2400" b="1" dirty="0"/>
              <a:t>The list of clients who have made payments greater than $1000 for their projects :</a:t>
            </a:r>
          </a:p>
          <a:p>
            <a:endParaRPr lang="en-GB" sz="1600" b="1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SELECT</a:t>
            </a: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DISTINCT</a:t>
            </a:r>
            <a:r>
              <a:rPr lang="en-GB" dirty="0">
                <a:effectLst/>
              </a:rPr>
              <a:t> C.NAME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FROM</a:t>
            </a:r>
            <a:r>
              <a:rPr lang="en-GB" dirty="0">
                <a:effectLst/>
              </a:rPr>
              <a:t> CUSTOMER C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JOIN</a:t>
            </a:r>
            <a:r>
              <a:rPr lang="en-GB" dirty="0">
                <a:effectLst/>
              </a:rPr>
              <a:t> PROJECT P </a:t>
            </a:r>
            <a:r>
              <a:rPr lang="en-GB" b="1" dirty="0">
                <a:effectLst/>
              </a:rPr>
              <a:t>ON</a:t>
            </a:r>
            <a:r>
              <a:rPr lang="en-GB" dirty="0">
                <a:effectLst/>
              </a:rPr>
              <a:t> C.USER_ID = P.USER_ID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JOIN</a:t>
            </a:r>
            <a:r>
              <a:rPr lang="en-GB" dirty="0">
                <a:effectLst/>
              </a:rPr>
              <a:t> PAYMENT PA </a:t>
            </a:r>
            <a:r>
              <a:rPr lang="en-GB" b="1" dirty="0">
                <a:effectLst/>
              </a:rPr>
              <a:t>ON</a:t>
            </a:r>
            <a:r>
              <a:rPr lang="en-GB" dirty="0">
                <a:effectLst/>
              </a:rPr>
              <a:t> PA.PROJECT_ID = P.PROJECT_ID</a:t>
            </a:r>
            <a:endParaRPr lang="fr-FR" dirty="0">
              <a:effectLst/>
            </a:endParaRPr>
          </a:p>
          <a:p>
            <a:pPr>
              <a:buNone/>
            </a:pPr>
            <a:r>
              <a:rPr lang="fr-FR" b="1" dirty="0">
                <a:effectLst/>
              </a:rPr>
              <a:t>WHERE</a:t>
            </a:r>
            <a:r>
              <a:rPr lang="fr-FR" dirty="0">
                <a:effectLst/>
              </a:rPr>
              <a:t> PA.PAYMENT_AMOUNT &gt; 1000</a:t>
            </a:r>
            <a:r>
              <a:rPr lang="fr-FR" sz="1600" b="1" dirty="0">
                <a:effectLst/>
              </a:rPr>
              <a:t>;</a:t>
            </a:r>
            <a:endParaRPr lang="en-US" sz="1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EE6B5F-BEB4-FBE7-94BC-A2241C3BC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70019" y="2537120"/>
            <a:ext cx="2869736" cy="311090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8CE33-0307-CC7D-04FF-952279EA9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5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02AD9-3181-BC4C-D0CB-1F15EA2E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0D4C-5165-3365-8968-18C2D4494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Database Querying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F7697-1CE5-56F6-84C3-D931CD798AA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2" y="2087561"/>
            <a:ext cx="4499777" cy="3890543"/>
          </a:xfrm>
        </p:spPr>
        <p:txBody>
          <a:bodyPr>
            <a:normAutofit/>
          </a:bodyPr>
          <a:lstStyle/>
          <a:p>
            <a:r>
              <a:rPr lang="en-US" sz="2400" b="1" dirty="0"/>
              <a:t>The list of all projects with the total number of proposals received for each :</a:t>
            </a:r>
          </a:p>
          <a:p>
            <a:endParaRPr lang="en-GB" sz="1700" b="1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SELECT</a:t>
            </a:r>
            <a:r>
              <a:rPr lang="en-GB" dirty="0">
                <a:effectLst/>
              </a:rPr>
              <a:t> P.PROJECT_TITLE, 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dirty="0">
                <a:effectLst/>
              </a:rPr>
              <a:t>       (</a:t>
            </a:r>
            <a:r>
              <a:rPr lang="en-GB" b="1" dirty="0">
                <a:effectLst/>
              </a:rPr>
              <a:t>SELECT</a:t>
            </a:r>
            <a:r>
              <a:rPr lang="en-GB" dirty="0">
                <a:effectLst/>
              </a:rPr>
              <a:t> </a:t>
            </a:r>
            <a:r>
              <a:rPr lang="en-GB" b="1" dirty="0">
                <a:effectLst/>
              </a:rPr>
              <a:t>COUNT</a:t>
            </a:r>
            <a:r>
              <a:rPr lang="en-GB" dirty="0">
                <a:effectLst/>
              </a:rPr>
              <a:t>(PR.PROPOSAL_ID) 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dirty="0">
                <a:effectLst/>
              </a:rPr>
              <a:t>        </a:t>
            </a:r>
            <a:r>
              <a:rPr lang="en-GB" b="1" dirty="0">
                <a:effectLst/>
              </a:rPr>
              <a:t>FROM</a:t>
            </a:r>
            <a:r>
              <a:rPr lang="en-GB" dirty="0">
                <a:effectLst/>
              </a:rPr>
              <a:t> PROPOSAL PR 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dirty="0">
                <a:effectLst/>
              </a:rPr>
              <a:t>        </a:t>
            </a:r>
            <a:r>
              <a:rPr lang="en-GB" b="1" dirty="0">
                <a:effectLst/>
              </a:rPr>
              <a:t>WHERE</a:t>
            </a:r>
            <a:r>
              <a:rPr lang="en-GB" dirty="0">
                <a:effectLst/>
              </a:rPr>
              <a:t> PR.PROJECT_ID = P.PROJECT_ID) </a:t>
            </a:r>
            <a:r>
              <a:rPr lang="en-GB" b="1" dirty="0">
                <a:effectLst/>
              </a:rPr>
              <a:t>AS NUM_PROPOSALS</a:t>
            </a:r>
            <a:endParaRPr lang="fr-FR" dirty="0">
              <a:effectLst/>
            </a:endParaRPr>
          </a:p>
          <a:p>
            <a:pPr>
              <a:buNone/>
            </a:pPr>
            <a:r>
              <a:rPr lang="fr-FR" b="1" dirty="0">
                <a:effectLst/>
              </a:rPr>
              <a:t>FROM</a:t>
            </a:r>
            <a:r>
              <a:rPr lang="fr-FR" dirty="0">
                <a:effectLst/>
              </a:rPr>
              <a:t> PROJECT P</a:t>
            </a:r>
            <a:r>
              <a:rPr lang="fr-FR" b="1" dirty="0">
                <a:effectLst/>
              </a:rPr>
              <a:t>;</a:t>
            </a:r>
            <a:endParaRPr lang="en-US" dirty="0"/>
          </a:p>
        </p:txBody>
      </p:sp>
      <p:pic>
        <p:nvPicPr>
          <p:cNvPr id="7" name="Picture 54">
            <a:extLst>
              <a:ext uri="{FF2B5EF4-FFF2-40B4-BE49-F238E27FC236}">
                <a16:creationId xmlns:a16="http://schemas.microsoft.com/office/drawing/2014/main" id="{D58AF97A-C6B8-9643-D713-68855347B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0696"/>
            <a:ext cx="5714998" cy="270454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3BDC1-45FA-B9C1-F3C1-278DB202F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28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7CEE-E35F-48AA-60CB-5338CFD69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C417-C466-17E3-F63A-EC2185A6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9692640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Database Querying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AD96B-413E-941A-F58E-03A57EF9F4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67492" y="2087561"/>
            <a:ext cx="4550019" cy="3890543"/>
          </a:xfrm>
        </p:spPr>
        <p:txBody>
          <a:bodyPr>
            <a:normAutofit/>
          </a:bodyPr>
          <a:lstStyle/>
          <a:p>
            <a:r>
              <a:rPr lang="en-US" sz="2400" b="1" dirty="0"/>
              <a:t>The list of all freelancers ordered by their experience level, from the most to the least experienced :</a:t>
            </a:r>
          </a:p>
          <a:p>
            <a:endParaRPr lang="en-US" sz="2400" b="1" dirty="0"/>
          </a:p>
          <a:p>
            <a:pPr>
              <a:buNone/>
            </a:pPr>
            <a:r>
              <a:rPr lang="en-GB" b="1" dirty="0">
                <a:effectLst/>
              </a:rPr>
              <a:t>SELECT</a:t>
            </a:r>
            <a:r>
              <a:rPr lang="en-GB" dirty="0">
                <a:effectLst/>
              </a:rPr>
              <a:t> NAME, FREE_EXPERIENCE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FROM</a:t>
            </a:r>
            <a:r>
              <a:rPr lang="en-GB" dirty="0">
                <a:effectLst/>
              </a:rPr>
              <a:t> FREELANCER</a:t>
            </a:r>
            <a:endParaRPr lang="fr-FR" dirty="0">
              <a:effectLst/>
            </a:endParaRPr>
          </a:p>
          <a:p>
            <a:pPr>
              <a:buNone/>
            </a:pPr>
            <a:r>
              <a:rPr lang="en-GB" b="1" dirty="0">
                <a:effectLst/>
              </a:rPr>
              <a:t>ORDER BY </a:t>
            </a:r>
            <a:r>
              <a:rPr lang="en-GB" dirty="0">
                <a:effectLst/>
              </a:rPr>
              <a:t>FREE_EXPERIENCE </a:t>
            </a:r>
            <a:r>
              <a:rPr lang="en-GB" b="1" dirty="0">
                <a:effectLst/>
              </a:rPr>
              <a:t>DESC</a:t>
            </a:r>
            <a:r>
              <a:rPr lang="en-GB" dirty="0">
                <a:effectLst/>
              </a:rPr>
              <a:t>;</a:t>
            </a:r>
            <a:endParaRPr lang="en-US" dirty="0"/>
          </a:p>
        </p:txBody>
      </p:sp>
      <p:pic>
        <p:nvPicPr>
          <p:cNvPr id="6" name="Picture 53">
            <a:extLst>
              <a:ext uri="{FF2B5EF4-FFF2-40B4-BE49-F238E27FC236}">
                <a16:creationId xmlns:a16="http://schemas.microsoft.com/office/drawing/2014/main" id="{BA6F6134-082E-2F03-91FC-04E077C30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0" y="2087560"/>
            <a:ext cx="4933151" cy="361331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7C053-9E3D-9AA6-858F-8B6B698D5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0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C0C65-33B3-0F52-ACE5-35883FE3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055D-E9E4-4289-C4B4-84ADC67D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08" y="2248309"/>
            <a:ext cx="6719582" cy="3441291"/>
          </a:xfrm>
        </p:spPr>
        <p:txBody>
          <a:bodyPr anchor="ctr">
            <a:normAutofit fontScale="90000"/>
          </a:bodyPr>
          <a:lstStyle/>
          <a:p>
            <a:r>
              <a:rPr lang="fr-FR" i="0">
                <a:solidFill>
                  <a:srgbClr val="1F1F1F"/>
                </a:solidFill>
                <a:effectLst/>
                <a:latin typeface="Google Sans"/>
              </a:rPr>
              <a:t>VI</a:t>
            </a:r>
            <a:r>
              <a:rPr lang="en-US"/>
              <a:t>. </a:t>
            </a:r>
            <a:r>
              <a:rPr lang="fr-FR"/>
              <a:t>Web Application Implementation </a:t>
            </a:r>
            <a:br>
              <a:rPr lang="fr-FR"/>
            </a:br>
            <a:br>
              <a:rPr lang="en-US"/>
            </a:br>
            <a:br>
              <a:rPr lang="en-US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191E4-20D1-FF6A-165F-06EFCDD5E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3" name="Picture Placeholder 12" descr="A person holding a tablet&#10;&#10;AI-generated content may be incorrect.">
            <a:extLst>
              <a:ext uri="{FF2B5EF4-FFF2-40B4-BE49-F238E27FC236}">
                <a16:creationId xmlns:a16="http://schemas.microsoft.com/office/drawing/2014/main" id="{506E8556-724E-F6C5-E9E6-3774085F77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8" r="2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1294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2A619-C3DD-0315-3A09-0888476C4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7FF5-6000-EA07-EB03-5348B9C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457200"/>
            <a:ext cx="10314848" cy="893428"/>
          </a:xfrm>
        </p:spPr>
        <p:txBody>
          <a:bodyPr anchor="b">
            <a:normAutofit/>
          </a:bodyPr>
          <a:lstStyle/>
          <a:p>
            <a:r>
              <a:rPr lang="fr-FR" dirty="0"/>
              <a:t>Web Application </a:t>
            </a:r>
            <a:r>
              <a:rPr lang="fr-FR" dirty="0" err="1"/>
              <a:t>Implementation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BF9DE-B3D4-E434-6DEB-CBB66CAB27F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6501" y="1627833"/>
            <a:ext cx="8917499" cy="4861457"/>
          </a:xfrm>
        </p:spPr>
        <p:txBody>
          <a:bodyPr>
            <a:normAutofit/>
          </a:bodyPr>
          <a:lstStyle/>
          <a:p>
            <a:r>
              <a:rPr lang="en-US" sz="3200" b="1" dirty="0"/>
              <a:t>Overall Architecture of the Web Application :</a:t>
            </a:r>
          </a:p>
          <a:p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b="1" dirty="0"/>
              <a:t>Backend</a:t>
            </a:r>
            <a:r>
              <a:rPr lang="fr-FR" sz="2400" dirty="0"/>
              <a:t>: Node.js + Express</a:t>
            </a:r>
          </a:p>
          <a:p>
            <a:pPr lvl="1"/>
            <a:endParaRPr lang="fr-F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b="1" dirty="0"/>
              <a:t>Frontend</a:t>
            </a:r>
            <a:r>
              <a:rPr lang="fr-FR" sz="2400" dirty="0"/>
              <a:t>: </a:t>
            </a:r>
            <a:r>
              <a:rPr lang="fr-FR" sz="2400" dirty="0" err="1"/>
              <a:t>Angular</a:t>
            </a:r>
            <a:endParaRPr lang="fr-FR" sz="2400" dirty="0"/>
          </a:p>
          <a:p>
            <a:pPr lvl="1"/>
            <a:endParaRPr lang="fr-F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b="1" dirty="0" err="1"/>
              <a:t>Database</a:t>
            </a:r>
            <a:r>
              <a:rPr lang="fr-FR" sz="2400" dirty="0"/>
              <a:t>: MongoDB + </a:t>
            </a:r>
            <a:r>
              <a:rPr lang="fr-FR" sz="2400" dirty="0" err="1"/>
              <a:t>Mongoose</a:t>
            </a:r>
            <a:endParaRPr lang="fr-FR" sz="2400" dirty="0"/>
          </a:p>
          <a:p>
            <a:pPr lvl="1"/>
            <a:endParaRPr lang="fr-F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b="1" dirty="0" err="1"/>
              <a:t>Development</a:t>
            </a:r>
            <a:r>
              <a:rPr lang="fr-FR" sz="2400" dirty="0"/>
              <a:t>: Visual Studio Code</a:t>
            </a:r>
          </a:p>
          <a:p>
            <a:pPr lvl="1"/>
            <a:endParaRPr lang="fr-F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b="1" dirty="0"/>
              <a:t>Modeling</a:t>
            </a:r>
            <a:r>
              <a:rPr lang="fr-FR" sz="2400" dirty="0"/>
              <a:t>: PowerAMC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F17AD64B-B8DC-7062-6474-CFD0A60B8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92" y="2599261"/>
            <a:ext cx="6030725" cy="355021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2206BA-89B5-F55B-85A2-A92E66FD6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0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F8704-A2F8-A806-641E-C37F89B4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8DCD-DA6A-39F8-733A-5A5FF9FB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75" y="457200"/>
            <a:ext cx="10532961" cy="306198"/>
          </a:xfrm>
        </p:spPr>
        <p:txBody>
          <a:bodyPr/>
          <a:lstStyle/>
          <a:p>
            <a:r>
              <a:rPr lang="fr-FR" dirty="0"/>
              <a:t>Web Application </a:t>
            </a:r>
            <a:r>
              <a:rPr lang="fr-FR" dirty="0" err="1"/>
              <a:t>Implementation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53FC3-344D-083F-7FC3-976F428E35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40904" y="889232"/>
            <a:ext cx="9521504" cy="2663504"/>
          </a:xfrm>
        </p:spPr>
        <p:txBody>
          <a:bodyPr/>
          <a:lstStyle/>
          <a:p>
            <a:r>
              <a:rPr lang="en-GB" sz="2800" b="1" dirty="0">
                <a:effectLst/>
                <a:latin typeface="Tenorite" panose="00000500000000000000" pitchFamily="2" charset="0"/>
                <a:ea typeface="Times New Roman" panose="02020603050405020304" pitchFamily="18" charset="0"/>
              </a:rPr>
              <a:t>The homepage:</a:t>
            </a:r>
          </a:p>
          <a:p>
            <a:pPr lvl="1"/>
            <a:r>
              <a:rPr lang="en-GB" altLang="fr-FR" sz="2800" b="1" dirty="0"/>
              <a:t>. </a:t>
            </a:r>
            <a:r>
              <a:rPr lang="fr-FR" altLang="fr-FR" sz="2400" dirty="0"/>
              <a:t>Clean, intuitive interface</a:t>
            </a:r>
          </a:p>
          <a:p>
            <a:pPr lvl="1"/>
            <a:r>
              <a:rPr lang="en-GB" altLang="fr-FR" sz="2800" b="1" dirty="0"/>
              <a:t>. </a:t>
            </a:r>
            <a:r>
              <a:rPr lang="fr-FR" altLang="fr-FR" sz="2400" dirty="0" err="1"/>
              <a:t>Easy</a:t>
            </a:r>
            <a:r>
              <a:rPr lang="fr-FR" altLang="fr-FR" sz="2400" dirty="0"/>
              <a:t> </a:t>
            </a:r>
            <a:r>
              <a:rPr lang="fr-FR" altLang="fr-FR" sz="2400" dirty="0" err="1"/>
              <a:t>access</a:t>
            </a:r>
            <a:r>
              <a:rPr lang="fr-FR" altLang="fr-FR" sz="2400" dirty="0"/>
              <a:t> to all major sections</a:t>
            </a:r>
          </a:p>
          <a:p>
            <a:endParaRPr lang="en-GB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14">
            <a:extLst>
              <a:ext uri="{FF2B5EF4-FFF2-40B4-BE49-F238E27FC236}">
                <a16:creationId xmlns:a16="http://schemas.microsoft.com/office/drawing/2014/main" id="{41FF161F-2F84-0CEC-E50B-769BB4E8E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92" y="2426027"/>
            <a:ext cx="8783272" cy="41970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79E5E-E725-518F-BCF3-2A42663D0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8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6ABD-E3CC-E23B-F879-3EF23164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759C-307D-B586-6910-9C9F3F0F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1" y="457200"/>
            <a:ext cx="10532961" cy="306198"/>
          </a:xfrm>
        </p:spPr>
        <p:txBody>
          <a:bodyPr/>
          <a:lstStyle/>
          <a:p>
            <a:r>
              <a:rPr lang="fr-FR" dirty="0"/>
              <a:t>Web Application </a:t>
            </a:r>
            <a:r>
              <a:rPr lang="fr-FR" dirty="0" err="1"/>
              <a:t>Implementation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775F3-E147-27EF-1690-26E69B07CB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40904" y="889232"/>
            <a:ext cx="9521504" cy="2663504"/>
          </a:xfrm>
        </p:spPr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The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Projects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 section:</a:t>
            </a:r>
            <a:endParaRPr lang="en-GB" altLang="fr-FR" sz="3200" b="1" dirty="0">
              <a:latin typeface="Times New Roman" panose="02020603050405020304" pitchFamily="18" charset="0"/>
            </a:endParaRPr>
          </a:p>
          <a:p>
            <a:pPr lvl="1"/>
            <a:r>
              <a:rPr lang="en-GB" altLang="fr-FR" sz="2400" b="1" dirty="0">
                <a:latin typeface="Times New Roman" panose="02020603050405020304" pitchFamily="18" charset="0"/>
              </a:rPr>
              <a:t>	.</a:t>
            </a:r>
            <a:r>
              <a:rPr lang="fr-FR" sz="2400" dirty="0"/>
              <a:t> Clean, intuitive interface</a:t>
            </a:r>
          </a:p>
          <a:p>
            <a:pPr lvl="1"/>
            <a:r>
              <a:rPr lang="en-GB" altLang="fr-FR" sz="2400" b="1" dirty="0">
                <a:latin typeface="Times New Roman" panose="02020603050405020304" pitchFamily="18" charset="0"/>
              </a:rPr>
              <a:t>	.</a:t>
            </a:r>
            <a:r>
              <a:rPr lang="en-US" sz="2400" dirty="0"/>
              <a:t> Easy access to all major sections</a:t>
            </a:r>
            <a:endParaRPr lang="en-GB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17">
            <a:extLst>
              <a:ext uri="{FF2B5EF4-FFF2-40B4-BE49-F238E27FC236}">
                <a16:creationId xmlns:a16="http://schemas.microsoft.com/office/drawing/2014/main" id="{9CBA8AD3-783F-5A8C-534F-F2A3221C3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04" y="2390862"/>
            <a:ext cx="9521504" cy="446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5AEF1-861E-1378-09BD-6EAD994DA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66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090F8-5248-C96E-EB83-E6ED868F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D798-8E4E-219A-599E-C7E5C2F3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1" y="457200"/>
            <a:ext cx="10532961" cy="306198"/>
          </a:xfrm>
        </p:spPr>
        <p:txBody>
          <a:bodyPr/>
          <a:lstStyle/>
          <a:p>
            <a:r>
              <a:rPr lang="fr-FR" dirty="0"/>
              <a:t>Web Application </a:t>
            </a:r>
            <a:r>
              <a:rPr lang="fr-FR" dirty="0" err="1"/>
              <a:t>Implementation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57FA3-F7A1-6A96-8064-4854EDE04FC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140904" y="889232"/>
            <a:ext cx="9521504" cy="2663504"/>
          </a:xfrm>
        </p:spPr>
        <p:txBody>
          <a:bodyPr/>
          <a:lstStyle/>
          <a:p>
            <a:r>
              <a:rPr lang="fr-FR" sz="2800" b="1" dirty="0" err="1"/>
              <a:t>My</a:t>
            </a:r>
            <a:r>
              <a:rPr lang="fr-FR" sz="2800" b="1" dirty="0"/>
              <a:t> Services, </a:t>
            </a:r>
            <a:r>
              <a:rPr lang="fr-FR" sz="2800" b="1" dirty="0" err="1"/>
              <a:t>Projects</a:t>
            </a:r>
            <a:r>
              <a:rPr lang="fr-FR" sz="2800" b="1" dirty="0"/>
              <a:t> &amp; </a:t>
            </a:r>
            <a:r>
              <a:rPr lang="fr-FR" sz="2800" b="1" dirty="0" err="1"/>
              <a:t>Proposals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lvl="1"/>
            <a:r>
              <a:rPr lang="en-GB" altLang="fr-FR" sz="2400" b="1" dirty="0">
                <a:latin typeface="Times New Roman" panose="02020603050405020304" pitchFamily="18" charset="0"/>
              </a:rPr>
              <a:t>.</a:t>
            </a:r>
            <a:r>
              <a:rPr lang="fr-FR" sz="2400" dirty="0"/>
              <a:t> </a:t>
            </a:r>
            <a:r>
              <a:rPr lang="en-US" sz="2400" dirty="0"/>
              <a:t>Clients can view and manage the projects they’ve posted</a:t>
            </a:r>
          </a:p>
          <a:p>
            <a:pPr lvl="1"/>
            <a:r>
              <a:rPr lang="en-GB" altLang="fr-FR" sz="2400" b="1" dirty="0">
                <a:latin typeface="Times New Roman" panose="02020603050405020304" pitchFamily="18" charset="0"/>
              </a:rPr>
              <a:t>.</a:t>
            </a:r>
            <a:r>
              <a:rPr lang="en-US" sz="2400" dirty="0"/>
              <a:t> Freelancers can track all submitted proposals with real-time status updates</a:t>
            </a:r>
          </a:p>
          <a:p>
            <a:pPr lvl="1"/>
            <a:r>
              <a:rPr lang="en-GB" altLang="fr-FR" sz="2400" b="1" dirty="0">
                <a:latin typeface="Times New Roman" panose="02020603050405020304" pitchFamily="18" charset="0"/>
              </a:rPr>
              <a:t>.</a:t>
            </a:r>
            <a:r>
              <a:rPr lang="en-US" sz="2400" dirty="0"/>
              <a:t> Both sections are dynamically updated via the Post feature</a:t>
            </a:r>
          </a:p>
          <a:p>
            <a:pPr lvl="1"/>
            <a:endParaRPr lang="en-GB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93944935-A628-C356-035B-5BAE30EED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1" y="2926037"/>
            <a:ext cx="5647973" cy="37851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19">
            <a:extLst>
              <a:ext uri="{FF2B5EF4-FFF2-40B4-BE49-F238E27FC236}">
                <a16:creationId xmlns:a16="http://schemas.microsoft.com/office/drawing/2014/main" id="{F744526C-0242-5763-CE7A-D67EF22F6A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26037"/>
            <a:ext cx="5768829" cy="37851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8B25E-DF81-69CF-EC9D-E5B11ABC5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/>
          <a:lstStyle/>
          <a:p>
            <a:r>
              <a:rPr lang="en-US" dirty="0"/>
              <a:t>I. Introduction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6C3BB8-9909-2920-BF54-391091697F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609" r="15609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26D98-3D17-6F85-95FF-5278F1574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0A54B-67A7-FAFF-7FA0-18E3F7FAE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AF65-7874-5F78-2CE2-ED295CBA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764250" cy="4114800"/>
          </a:xfrm>
        </p:spPr>
        <p:txBody>
          <a:bodyPr/>
          <a:lstStyle/>
          <a:p>
            <a:r>
              <a:rPr lang="en-US" dirty="0"/>
              <a:t>VII. Conclusion </a:t>
            </a:r>
            <a:br>
              <a:rPr lang="en-US" dirty="0"/>
            </a:br>
            <a:r>
              <a:rPr lang="en-US" dirty="0"/>
              <a:t>and Perspective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DBDD-4C75-BA94-56A9-7D4EE85D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59" y="2860617"/>
            <a:ext cx="4204720" cy="1136766"/>
          </a:xfrm>
          <a:prstGeom prst="rect">
            <a:avLst/>
          </a:prstGeom>
        </p:spPr>
      </p:pic>
      <p:pic>
        <p:nvPicPr>
          <p:cNvPr id="10" name="Picture Placeholder 9" descr="A person running up stairs with a target and arrow&#10;&#10;AI-generated content may be incorrect.">
            <a:extLst>
              <a:ext uri="{FF2B5EF4-FFF2-40B4-BE49-F238E27FC236}">
                <a16:creationId xmlns:a16="http://schemas.microsoft.com/office/drawing/2014/main" id="{A1DB40AF-5ED1-47DF-BCE3-FFC25B2388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6802" r="16802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FB22F-052C-7CA0-56A6-D95A5D115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9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0C0B987-0749-4849-8F5F-36E7B7CB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dirty="0"/>
              <a:t>Conclusion and Perspective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2D638C-3C7F-E457-0BF8-A46D88B4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4832"/>
            <a:ext cx="9779182" cy="33668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database is consistent.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project effectively achieved its intended goals.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platform remains open to future enhancements.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4BAA4-F45E-8EC9-330D-46BF4AA29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8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/>
          <a:lstStyle/>
          <a:p>
            <a:r>
              <a:rPr lang="en-US" dirty="0"/>
              <a:t>We are open to your questions.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6BA6-ECBD-43D4-8688-DCF28F8E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183" y="348218"/>
            <a:ext cx="9779183" cy="1065989"/>
          </a:xfrm>
        </p:spPr>
        <p:txBody>
          <a:bodyPr/>
          <a:lstStyle/>
          <a:p>
            <a:r>
              <a:rPr lang="en-US" dirty="0"/>
              <a:t>What do most people faced?</a:t>
            </a:r>
            <a:endParaRPr lang="en-GB" dirty="0"/>
          </a:p>
        </p:txBody>
      </p:sp>
      <p:pic>
        <p:nvPicPr>
          <p:cNvPr id="2050" name="Picture 2" descr="Key Roles And Responsibilities Of A Small Business Owner - The Business ...">
            <a:extLst>
              <a:ext uri="{FF2B5EF4-FFF2-40B4-BE49-F238E27FC236}">
                <a16:creationId xmlns:a16="http://schemas.microsoft.com/office/drawing/2014/main" id="{34E1815B-6355-4729-9A6B-62B5027418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6" y="1414208"/>
            <a:ext cx="9943515" cy="46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31BEC-8371-1BFD-E0C5-F66C3DE44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508C-FB4C-4F2D-85AC-F97F1E1C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64" y="448593"/>
            <a:ext cx="9779183" cy="872208"/>
          </a:xfrm>
        </p:spPr>
        <p:txBody>
          <a:bodyPr/>
          <a:lstStyle/>
          <a:p>
            <a:r>
              <a:rPr lang="en-US" dirty="0"/>
              <a:t>Freelancing?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2F2D93-20E1-4219-BD48-5DA0B399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468" y="1791052"/>
            <a:ext cx="9779182" cy="3366815"/>
          </a:xfrm>
        </p:spPr>
        <p:txBody>
          <a:bodyPr/>
          <a:lstStyle/>
          <a:p>
            <a:endParaRPr lang="en-GB"/>
          </a:p>
        </p:txBody>
      </p:sp>
      <p:pic>
        <p:nvPicPr>
          <p:cNvPr id="3080" name="Picture 8" descr="The 10 Best Benefits of Freelancing">
            <a:extLst>
              <a:ext uri="{FF2B5EF4-FFF2-40B4-BE49-F238E27FC236}">
                <a16:creationId xmlns:a16="http://schemas.microsoft.com/office/drawing/2014/main" id="{64C72E11-BCC3-44EC-9470-64614D22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64" y="1564639"/>
            <a:ext cx="10230495" cy="381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1BFE9-CC3E-D087-93BE-790A38084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7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0CDC4-5291-53C0-0282-8AE194240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A8EC-FE9D-B5D3-C99E-0C0B76BF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/>
          <a:lstStyle/>
          <a:p>
            <a:r>
              <a:rPr lang="en-US" dirty="0"/>
              <a:t>II. General context of the project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952DE2-C01E-1CBB-26F6-31CAE5B066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37" r="20137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2F613-88E7-3B4C-1A03-FAE659E70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5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en-US" dirty="0"/>
              <a:t>General context of the project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B5B9D9-6C36-059E-7957-26BA355B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/>
          <a:lstStyle/>
          <a:p>
            <a:r>
              <a:rPr lang="en-US" dirty="0"/>
              <a:t>The project aims to develop an online platform that allows freelancers to showcase their skills and services, while clients can post projects or tasks for which they are seeking talent.</a:t>
            </a:r>
          </a:p>
          <a:p>
            <a:endParaRPr lang="en-US" dirty="0"/>
          </a:p>
          <a:p>
            <a:r>
              <a:rPr lang="en-US" dirty="0"/>
              <a:t>The platform connects both parties and provides features for project management, payments, and evaluations.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F16AF-D4E1-0E39-D8A8-39C2E8FAA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0DB3-DFD6-4685-9DB6-B4D23A34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Used</a:t>
            </a:r>
          </a:p>
        </p:txBody>
      </p:sp>
      <p:pic>
        <p:nvPicPr>
          <p:cNvPr id="4" name="Content Placeholder 3" descr="A blue logo with a cross&#10;&#10;AI-generated content may be incorrect.">
            <a:extLst>
              <a:ext uri="{FF2B5EF4-FFF2-40B4-BE49-F238E27FC236}">
                <a16:creationId xmlns:a16="http://schemas.microsoft.com/office/drawing/2014/main" id="{6AEE2601-DBAD-4894-9C5F-C7ED82AC48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66" y="2220837"/>
            <a:ext cx="1889414" cy="1340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81BEA-0588-4A1A-8BA0-4E59BADCE2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60" y="2337182"/>
            <a:ext cx="1731962" cy="108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01B8DE-26CF-4307-9329-0C959890A32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072" y="4029220"/>
            <a:ext cx="1628775" cy="1152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BA1E12-CF39-4AD3-92D9-2182F8AE7697}"/>
              </a:ext>
            </a:extLst>
          </p:cNvPr>
          <p:cNvSpPr txBox="1"/>
          <p:nvPr/>
        </p:nvSpPr>
        <p:spPr>
          <a:xfrm>
            <a:off x="1011112" y="3562493"/>
            <a:ext cx="270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enorite" panose="00000500000000000000" pitchFamily="2" charset="0"/>
                <a:ea typeface="Times New Roman" panose="02020603050405020304" pitchFamily="18" charset="0"/>
              </a:rPr>
              <a:t>S</a:t>
            </a:r>
            <a:r>
              <a:rPr lang="en-GB" sz="1800" dirty="0">
                <a:effectLst/>
                <a:latin typeface="Tenorite" panose="00000500000000000000" pitchFamily="2" charset="0"/>
                <a:ea typeface="Times New Roman" panose="02020603050405020304" pitchFamily="18" charset="0"/>
              </a:rPr>
              <a:t>treamlined code editor </a:t>
            </a:r>
            <a:endParaRPr lang="en-GB" dirty="0">
              <a:latin typeface="Tenorite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011333-0ED7-4C3C-B30F-1C9F33BBABB3}"/>
              </a:ext>
            </a:extLst>
          </p:cNvPr>
          <p:cNvSpPr txBox="1"/>
          <p:nvPr/>
        </p:nvSpPr>
        <p:spPr>
          <a:xfrm>
            <a:off x="6709436" y="3562493"/>
            <a:ext cx="261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Modern web framework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70949-2110-417D-A438-7DB9028C393F}"/>
              </a:ext>
            </a:extLst>
          </p:cNvPr>
          <p:cNvSpPr txBox="1"/>
          <p:nvPr/>
        </p:nvSpPr>
        <p:spPr>
          <a:xfrm>
            <a:off x="4387778" y="5363307"/>
            <a:ext cx="210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</a:t>
            </a:r>
            <a:r>
              <a:rPr lang="en-GB" dirty="0" err="1"/>
              <a:t>modeling</a:t>
            </a:r>
            <a:r>
              <a:rPr lang="en-GB" dirty="0"/>
              <a:t> tool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4501B-9BFD-4B98-2CC6-247B77CBD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4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478C-FB4E-41DA-A472-35B8D319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694" y="4213411"/>
            <a:ext cx="2272451" cy="552450"/>
          </a:xfrm>
        </p:spPr>
        <p:txBody>
          <a:bodyPr/>
          <a:lstStyle/>
          <a:p>
            <a:r>
              <a:rPr lang="en-GB" sz="1800" b="0" dirty="0"/>
              <a:t>    JavaScript</a:t>
            </a:r>
            <a:r>
              <a:rPr lang="en-GB" sz="1800" dirty="0"/>
              <a:t> </a:t>
            </a:r>
            <a:r>
              <a:rPr lang="en-GB" sz="1800" b="0" dirty="0"/>
              <a:t>runtime                                </a:t>
            </a:r>
            <a:br>
              <a:rPr lang="en-GB" sz="1800" b="0" dirty="0"/>
            </a:br>
            <a:r>
              <a:rPr lang="en-GB" sz="1800" b="0" dirty="0"/>
              <a:t>          environment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148EC2-4D00-4827-99A7-F23C30FEAD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76" y="2658243"/>
            <a:ext cx="2069489" cy="133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406E9E7-CB52-4562-B664-2279F5DC5A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203" y="2382018"/>
            <a:ext cx="1531620" cy="55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192BB-54C7-494C-BE90-4957FBFA5D0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440" y="3164540"/>
            <a:ext cx="1752254" cy="20977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3EAC2-137C-41C5-9622-706043AEC844}"/>
              </a:ext>
            </a:extLst>
          </p:cNvPr>
          <p:cNvSpPr txBox="1"/>
          <p:nvPr/>
        </p:nvSpPr>
        <p:spPr>
          <a:xfrm>
            <a:off x="7404260" y="3244334"/>
            <a:ext cx="241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Web server framework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633D7-EA0F-4CCD-A74D-75A547E76A61}"/>
              </a:ext>
            </a:extLst>
          </p:cNvPr>
          <p:cNvSpPr txBox="1"/>
          <p:nvPr/>
        </p:nvSpPr>
        <p:spPr>
          <a:xfrm>
            <a:off x="4675379" y="5147475"/>
            <a:ext cx="193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NoSQL database</a:t>
            </a:r>
          </a:p>
          <a:p>
            <a:r>
              <a:rPr lang="en-GB" dirty="0"/>
              <a:t>        system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E82EE2-1241-0D47-A005-02A619FA36AC}"/>
              </a:ext>
            </a:extLst>
          </p:cNvPr>
          <p:cNvSpPr txBox="1">
            <a:spLocks/>
          </p:cNvSpPr>
          <p:nvPr/>
        </p:nvSpPr>
        <p:spPr>
          <a:xfrm>
            <a:off x="1158864" y="102021"/>
            <a:ext cx="9779183" cy="1744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Tools Used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FCFFEC-BA6C-28E2-039E-1AF2749F0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576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{E9C8ACE8-EDD6-4119-AE06-3EF6CEE0AC18}tf45331398_win32</Template>
  <TotalTime>774</TotalTime>
  <Words>1276</Words>
  <Application>Microsoft Office PowerPoint</Application>
  <PresentationFormat>Grand écran</PresentationFormat>
  <Paragraphs>258</Paragraphs>
  <Slides>32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Google Sans</vt:lpstr>
      <vt:lpstr>Tenorite</vt:lpstr>
      <vt:lpstr>Times New Roman</vt:lpstr>
      <vt:lpstr>Custom</vt:lpstr>
      <vt:lpstr>"FreeConnect": freelance platform</vt:lpstr>
      <vt:lpstr>Agenda</vt:lpstr>
      <vt:lpstr>I. Introduction</vt:lpstr>
      <vt:lpstr>What do most people faced?</vt:lpstr>
      <vt:lpstr>Freelancing?</vt:lpstr>
      <vt:lpstr>II. General context of the project</vt:lpstr>
      <vt:lpstr>General context of the project</vt:lpstr>
      <vt:lpstr>Tools Used</vt:lpstr>
      <vt:lpstr>    JavaScript runtime                                           environment</vt:lpstr>
      <vt:lpstr>III. Analysis  and Architecture</vt:lpstr>
      <vt:lpstr>List of Entities</vt:lpstr>
      <vt:lpstr>List of Relations</vt:lpstr>
      <vt:lpstr>Rules</vt:lpstr>
      <vt:lpstr>Conceptual Data Model</vt:lpstr>
      <vt:lpstr>IV. Implementation and Data Insertion </vt:lpstr>
      <vt:lpstr>Generated Tables</vt:lpstr>
      <vt:lpstr>Generated Tables</vt:lpstr>
      <vt:lpstr>Generated Tables</vt:lpstr>
      <vt:lpstr>Populating the database</vt:lpstr>
      <vt:lpstr>V. Database Querying  </vt:lpstr>
      <vt:lpstr>Database Querying</vt:lpstr>
      <vt:lpstr>Database Querying</vt:lpstr>
      <vt:lpstr>Database Querying</vt:lpstr>
      <vt:lpstr>Database Querying</vt:lpstr>
      <vt:lpstr>VI. Web Application Implementation    </vt:lpstr>
      <vt:lpstr>Web Application Implementation</vt:lpstr>
      <vt:lpstr>Web Application Implementation</vt:lpstr>
      <vt:lpstr>Web Application Implementation</vt:lpstr>
      <vt:lpstr>Web Application Implementation</vt:lpstr>
      <vt:lpstr>VII. Conclusion  and Perspective</vt:lpstr>
      <vt:lpstr>Conclusion and Perspective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"FreeConnect": An interactive platform for freelancers and clients</dc:title>
  <dc:creator>MOHAMMED MAHJOUB  BEN GAIED HASSINE</dc:creator>
  <cp:lastModifiedBy>mohamedaziz.ouerfelli</cp:lastModifiedBy>
  <cp:revision>55</cp:revision>
  <dcterms:created xsi:type="dcterms:W3CDTF">2025-04-27T07:28:47Z</dcterms:created>
  <dcterms:modified xsi:type="dcterms:W3CDTF">2025-05-08T09:33:19Z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